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47" r:id="rId3"/>
    <p:sldId id="653" r:id="rId4"/>
    <p:sldId id="661" r:id="rId5"/>
    <p:sldId id="660" r:id="rId6"/>
    <p:sldId id="670" r:id="rId7"/>
    <p:sldId id="654" r:id="rId8"/>
    <p:sldId id="662" r:id="rId9"/>
    <p:sldId id="666" r:id="rId10"/>
    <p:sldId id="671" r:id="rId11"/>
    <p:sldId id="655" r:id="rId12"/>
    <p:sldId id="663" r:id="rId13"/>
    <p:sldId id="667" r:id="rId14"/>
    <p:sldId id="672" r:id="rId15"/>
    <p:sldId id="657" r:id="rId16"/>
    <p:sldId id="664" r:id="rId17"/>
    <p:sldId id="668" r:id="rId18"/>
    <p:sldId id="673" r:id="rId19"/>
    <p:sldId id="659" r:id="rId20"/>
    <p:sldId id="674" r:id="rId21"/>
    <p:sldId id="665" r:id="rId22"/>
    <p:sldId id="669" r:id="rId23"/>
    <p:sldId id="625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B7405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47" autoAdjust="0"/>
  </p:normalViewPr>
  <p:slideViewPr>
    <p:cSldViewPr>
      <p:cViewPr varScale="1">
        <p:scale>
          <a:sx n="95" d="100"/>
          <a:sy n="95" d="100"/>
        </p:scale>
        <p:origin x="66" y="84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6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6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88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2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27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1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0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8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5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7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3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9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6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0396" y="414067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1026220" y="1044327"/>
            <a:ext cx="9251361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Temporal Alignment Analysis of the UBFC </a:t>
            </a:r>
            <a:r>
              <a:rPr lang="en-US" altLang="ko-KR" sz="2800" dirty="0" err="1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rPPG</a:t>
            </a: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 Dataset with Media Pipe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Media Pipe Mechanism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(only face)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7F4B7-9B34-7411-D9F3-81653CF6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1072816"/>
            <a:ext cx="5293042" cy="2223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B707-45EA-EA36-27C5-347FC7514F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" y="3290729"/>
            <a:ext cx="5293042" cy="1945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6B3A6-CDDB-38CA-C76E-F611E5C1A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" y="5462892"/>
            <a:ext cx="5152139" cy="1894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A2D4BC-E90D-853F-D5CB-00C208026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94" y="5527232"/>
            <a:ext cx="4698952" cy="1727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CB973B-A868-BF31-753B-51EADDC39B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27" y="1072816"/>
            <a:ext cx="4338588" cy="1626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1E067A-B3EE-D646-0A18-88D94BB341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97" y="2764167"/>
            <a:ext cx="2169294" cy="16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DD964C-BA05-3093-03C3-7729A579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9" y="4224431"/>
            <a:ext cx="7578948" cy="3184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529C-F2CA-250D-2C65-D0DC25FE0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057"/>
            <a:ext cx="7925012" cy="332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3331F-25FB-880F-DED8-B2C7E7DBA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68A26-12AC-CAFF-D17F-EA131D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55975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4E40C-C9F6-34A0-D610-C7955C2C1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29" y="4642731"/>
            <a:ext cx="7638416" cy="2808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A1B6-C080-F219-FC60-842B2234A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063"/>
            <a:ext cx="7074892" cy="3301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B6AD5-92F8-922C-2D14-8A45C97B80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C688B-2DE6-813B-0526-2279B6388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" y="5160627"/>
            <a:ext cx="2730205" cy="1230515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43997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7332C3-864E-83A3-1F0C-91221C71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5" y="4284687"/>
            <a:ext cx="8497757" cy="312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C303-C7D4-66EC-DE09-A3AE4A17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965237"/>
            <a:ext cx="8049592" cy="2959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2DC88-2BF4-B592-B9AC-E83C75E21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20" y="2196455"/>
            <a:ext cx="3061980" cy="11482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7004A-16BE-4854-AF60-6BFF32E793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" y="5160628"/>
            <a:ext cx="2050702" cy="924260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176182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E2BF0-71CF-72D2-18F6-FDCA135FB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" y="1027886"/>
            <a:ext cx="5351882" cy="2248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989E3-7B9D-B4CF-144C-8BFEF46E63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" y="3313011"/>
            <a:ext cx="5144849" cy="1891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25AB5-EB56-384C-77C6-65E07E0B09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0" y="5314061"/>
            <a:ext cx="5144848" cy="1891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27A05D-505F-F5FE-E4BA-B55D60B283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63" y="5510981"/>
            <a:ext cx="4890675" cy="1798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5CDC03-CCFC-5C20-ECA8-5479520CC6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90" y="1039509"/>
            <a:ext cx="3906540" cy="1464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096F27-5DFF-E247-4C15-2D53EB8D67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13" y="2490673"/>
            <a:ext cx="1953271" cy="14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6A92BF-51F9-2348-1A3E-DA8FC371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9" y="4269865"/>
            <a:ext cx="7557531" cy="317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52B3-096B-4690-E441-D6A7654C0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7557531" cy="3175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FD549-375E-1868-33C8-37E9F98DE2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44155-1F94-A236-5707-9648658552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5899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4BFA3-475F-BBB5-F690-6066BB951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37" y="4572719"/>
            <a:ext cx="7596963" cy="279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DAE8-C36D-C455-B5EB-D7458C4FB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311"/>
            <a:ext cx="7218908" cy="336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BBED5-66E6-52D1-6E96-83247BDA19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26B60-BD52-2DD4-0FD9-49CD4BC1B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3"/>
            <a:ext cx="2777780" cy="128576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10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1E226E-610C-D2DD-9F8A-13D325C22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83" y="4212679"/>
            <a:ext cx="8653851" cy="3181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2AF47-045B-A73A-3E6D-30E3D6C3F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7"/>
            <a:ext cx="7657869" cy="281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DE36B-E233-D0EB-1F19-8CDCF82AA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" y="5148784"/>
            <a:ext cx="1866808" cy="86409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A4579C-DD0F-2E5A-7EEA-5A8BD50AC8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4" y="2089593"/>
            <a:ext cx="3258468" cy="122192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3568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(only face)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CF76C-99D9-1F6A-8C0E-7929EC59B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59265"/>
            <a:ext cx="5515199" cy="231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32E51-A25A-F402-9FFD-FAD864D2D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" y="3276575"/>
            <a:ext cx="5300837" cy="1948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B1950-C753-FC06-2B38-4AE2CC7422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7" y="5225412"/>
            <a:ext cx="5471560" cy="2011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5FB386-72F6-D769-0661-C58C3CC67B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17" y="5324002"/>
            <a:ext cx="4852084" cy="1783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0F6AD8-6A55-CEF4-6297-A10A44469C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85" y="1050139"/>
            <a:ext cx="3690516" cy="1383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D2CEEA-627E-60E3-91B4-8E256EA590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290" y="2434083"/>
            <a:ext cx="1872511" cy="14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4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063A1-5FB9-F0CD-BE4D-CD2608440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81" y="4380154"/>
            <a:ext cx="7265819" cy="3052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3B9-0C2E-F555-7617-94CF072A66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" y="932953"/>
            <a:ext cx="7265819" cy="3052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C45A0-1080-9857-46FF-9D871F37C2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8CF32-D359-AEEF-4F93-82BE70F8A3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401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Raw Code for UBFC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DB30AC-F724-5D9B-7C4B-5A7716E20675}"/>
              </a:ext>
            </a:extLst>
          </p:cNvPr>
          <p:cNvGrpSpPr/>
          <p:nvPr/>
        </p:nvGrpSpPr>
        <p:grpSpPr>
          <a:xfrm>
            <a:off x="62191" y="1404367"/>
            <a:ext cx="1296144" cy="936104"/>
            <a:chOff x="450156" y="1332359"/>
            <a:chExt cx="1296144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DE175-4C90-0CF2-A125-44966F23FD98}"/>
                </a:ext>
              </a:extLst>
            </p:cNvPr>
            <p:cNvSpPr/>
            <p:nvPr/>
          </p:nvSpPr>
          <p:spPr>
            <a:xfrm>
              <a:off x="450156" y="1552014"/>
              <a:ext cx="1296144" cy="716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UBFC Dataset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(video.avi + gt.txt)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517EFE-AEBE-C9E9-3176-5852B425AC2F}"/>
                </a:ext>
              </a:extLst>
            </p:cNvPr>
            <p:cNvSpPr/>
            <p:nvPr/>
          </p:nvSpPr>
          <p:spPr>
            <a:xfrm>
              <a:off x="450156" y="1332359"/>
              <a:ext cx="1296144" cy="390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06E0FA-ABF9-6E67-208C-B7F0DA159F01}"/>
                </a:ext>
              </a:extLst>
            </p:cNvPr>
            <p:cNvSpPr/>
            <p:nvPr/>
          </p:nvSpPr>
          <p:spPr>
            <a:xfrm>
              <a:off x="594172" y="1404367"/>
              <a:ext cx="1008112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A05AB-2EEC-AAF4-DA31-F81D89CA99E0}"/>
              </a:ext>
            </a:extLst>
          </p:cNvPr>
          <p:cNvSpPr/>
          <p:nvPr/>
        </p:nvSpPr>
        <p:spPr>
          <a:xfrm>
            <a:off x="1885752" y="1707033"/>
            <a:ext cx="241401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Load video + nominal FPS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FB-96C1-9735-6091-E2C7B9A81BA1}"/>
              </a:ext>
            </a:extLst>
          </p:cNvPr>
          <p:cNvSpPr/>
          <p:nvPr/>
        </p:nvSpPr>
        <p:spPr>
          <a:xfrm>
            <a:off x="4801593" y="1707033"/>
            <a:ext cx="249512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 video time axis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D4D57-3FD4-2142-B1DA-A852C0FBCF39}"/>
              </a:ext>
            </a:extLst>
          </p:cNvPr>
          <p:cNvSpPr/>
          <p:nvPr/>
        </p:nvSpPr>
        <p:spPr>
          <a:xfrm>
            <a:off x="7716663" y="1707033"/>
            <a:ext cx="2703475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Define 8-second start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end windows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D5E54-C443-0275-ADCF-5468F5799C7C}"/>
              </a:ext>
            </a:extLst>
          </p:cNvPr>
          <p:cNvSpPr/>
          <p:nvPr/>
        </p:nvSpPr>
        <p:spPr>
          <a:xfrm>
            <a:off x="7769106" y="4153997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Extract ROI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Compute </a:t>
            </a:r>
            <a:r>
              <a:rPr lang="en-US" sz="800" dirty="0" err="1">
                <a:solidFill>
                  <a:schemeClr val="tx1"/>
                </a:solidFill>
              </a:rPr>
              <a:t>rPPG</a:t>
            </a:r>
            <a:r>
              <a:rPr lang="en-US" sz="800" dirty="0">
                <a:solidFill>
                  <a:schemeClr val="tx1"/>
                </a:solidFill>
              </a:rPr>
              <a:t> using CHROM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3518C-479A-2F4E-CF8D-C4708CA32ECE}"/>
              </a:ext>
            </a:extLst>
          </p:cNvPr>
          <p:cNvSpPr/>
          <p:nvPr/>
        </p:nvSpPr>
        <p:spPr>
          <a:xfrm>
            <a:off x="3978548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Estimate lag via cross-correlation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767FC2-6DBD-2060-7951-D23DE0E07317}"/>
              </a:ext>
            </a:extLst>
          </p:cNvPr>
          <p:cNvSpPr/>
          <p:nvPr/>
        </p:nvSpPr>
        <p:spPr>
          <a:xfrm>
            <a:off x="494172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800">
                <a:solidFill>
                  <a:schemeClr val="tx1"/>
                </a:solidFill>
              </a:rPr>
              <a:t>Compute drift = |lag_end – lag_start|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89D35-5D0F-9059-737B-635F0219EAE5}"/>
              </a:ext>
            </a:extLst>
          </p:cNvPr>
          <p:cNvSpPr/>
          <p:nvPr/>
        </p:nvSpPr>
        <p:spPr>
          <a:xfrm>
            <a:off x="494172" y="5158073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 FPS correction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78280-D586-0BEF-62D9-AE2915E2BEE3}"/>
              </a:ext>
            </a:extLst>
          </p:cNvPr>
          <p:cNvCxnSpPr>
            <a:stCxn id="9" idx="3"/>
            <a:endCxn id="20" idx="1"/>
          </p:cNvCxnSpPr>
          <p:nvPr/>
        </p:nvCxnSpPr>
        <p:spPr>
          <a:xfrm>
            <a:off x="1358335" y="1982247"/>
            <a:ext cx="527417" cy="1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9E3A5-2CDB-9C2C-1FCF-15230FC34B8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99769" y="2001570"/>
            <a:ext cx="501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23824-B08B-B0E6-AA5E-3601A50A8C2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296720" y="2001570"/>
            <a:ext cx="419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EE1DE7-D169-D815-5FFD-14A9B558975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068400" y="2296106"/>
            <a:ext cx="1" cy="185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8FC22-AF4C-811D-1746-8A69CA989CBA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6577136" y="4448534"/>
            <a:ext cx="1191970" cy="1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6DED0C-50DC-7B45-DBA6-3E44C6FF2768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3092760" y="4460177"/>
            <a:ext cx="885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4C5CE-EFFF-C52E-A4AA-0ED440D064ED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793466" y="4754713"/>
            <a:ext cx="0" cy="403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15C68-1D60-3C2A-2E78-144DD6D56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" y="996195"/>
            <a:ext cx="5285986" cy="2221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73D70-0DA1-9AFA-2A51-E74F936706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" y="3217197"/>
            <a:ext cx="5241792" cy="1927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6D7D05-0C8C-F715-025A-085FF4931B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6" y="5093367"/>
            <a:ext cx="5302268" cy="1949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10F9D9-5A2A-5EF5-5B34-5B9478E3F9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8" y="5093366"/>
            <a:ext cx="5125128" cy="1884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9527A-E8BC-0255-8BBF-72EDFCF2A2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65" y="1079814"/>
            <a:ext cx="3308115" cy="12405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F6EEEC-3596-5720-337F-22D3EF4F08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301" y="2320357"/>
            <a:ext cx="1690643" cy="12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E96C02-952C-7DAC-B04B-AD38A23AD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8" y="4848967"/>
            <a:ext cx="6962917" cy="255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3B6A8-96B4-C6C5-8DFE-6ADB9DEF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6735422" cy="314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30104-D51A-53B1-E1E9-98AAA5BD72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67" y="2153885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6DB43-CD2A-7B88-6392-ADA8221DA1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04767"/>
            <a:ext cx="3230720" cy="1435876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32537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A75F-B445-8B0A-113A-918790B24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5" y="965238"/>
            <a:ext cx="7697040" cy="282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C2728-81A3-B7D2-E481-EA6DCBE2B0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13" y="4205673"/>
            <a:ext cx="7362924" cy="2706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84F06-B990-8737-6B2E-465624296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82" y="1868352"/>
            <a:ext cx="3368218" cy="126308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7662D-D2D1-F6FC-747F-D53CEB32D8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9" y="4953641"/>
            <a:ext cx="2724792" cy="1211019"/>
          </a:xfrm>
          <a:prstGeom prst="rect">
            <a:avLst/>
          </a:prstGeom>
          <a:ln w="28575">
            <a:solidFill>
              <a:srgbClr val="E78B03"/>
            </a:solidFill>
          </a:ln>
        </p:spPr>
      </p:pic>
    </p:spTree>
    <p:extLst>
      <p:ext uri="{BB962C8B-B14F-4D97-AF65-F5344CB8AC3E}">
        <p14:creationId xmlns:p14="http://schemas.microsoft.com/office/powerpoint/2010/main" val="41703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Appendix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023B25-A938-3C4F-8BC6-DB8A2AC5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19310"/>
              </p:ext>
            </p:extLst>
          </p:nvPr>
        </p:nvGraphicFramePr>
        <p:xfrm>
          <a:off x="162124" y="1044327"/>
          <a:ext cx="10369152" cy="593327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34078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8277931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716765803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656439436"/>
                    </a:ext>
                  </a:extLst>
                </a:gridCol>
              </a:tblGrid>
              <a:tr h="157935">
                <a:tc>
                  <a:txBody>
                    <a:bodyPr/>
                    <a:lstStyle/>
                    <a:p>
                      <a:r>
                        <a:rPr lang="en-US" sz="800" b="1" dirty="0"/>
                        <a:t>Abbreviation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Full Form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Meaning / Description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Context in Discussion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27380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BCG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Ballistocardiography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Measurement of tiny body movements caused by cardiac ejection of blood (mechanical action of the heart).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as the </a:t>
                      </a:r>
                      <a:r>
                        <a:rPr lang="en-US" sz="800" b="1"/>
                        <a:t>start reference signal</a:t>
                      </a:r>
                      <a:r>
                        <a:rPr lang="en-US" sz="800"/>
                        <a:t> in Yoshioka et al. (2020) via 24 GHz radar to compute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95554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PPG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Photoplethysmography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Optical measurement of blood volume changes in tissue using a light source and detector (usually contact-based).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Conventional </a:t>
                      </a:r>
                      <a:r>
                        <a:rPr lang="en-US" sz="800" b="1"/>
                        <a:t>contact sensor</a:t>
                      </a:r>
                      <a:r>
                        <a:rPr lang="en-US" sz="800"/>
                        <a:t> reference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09777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iPPG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Imaging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PPG signal extracted from </a:t>
                      </a:r>
                      <a:r>
                        <a:rPr lang="en-US" sz="800" b="1" dirty="0"/>
                        <a:t>video frames</a:t>
                      </a:r>
                      <a:r>
                        <a:rPr lang="en-US" sz="800" dirty="0"/>
                        <a:t> (facial brightness changes), without physical contact.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Yoshioka et al. (2020) for </a:t>
                      </a:r>
                      <a:r>
                        <a:rPr lang="en-US" sz="800" b="1"/>
                        <a:t>noncontact pulse detection</a:t>
                      </a:r>
                      <a:r>
                        <a:rPr lang="en-US" sz="80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610254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rPPG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Remote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General term for noncontact PPG obtained from camera images (essentially same as iPPG).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The main signal type in current research focus.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66269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Pulse Transit Time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taken for the arterial pulse wave to travel between two sites (from heart to face).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Key physiological metric; shorter PTT means higher arterial stiffness or BP.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78146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/>
                        <a:t>PAT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Pulse Arrival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ECG R-wave (electrical heart activation) and PPG pulse arrival; includes </a:t>
                      </a:r>
                      <a:r>
                        <a:rPr lang="en-US" sz="800" b="1" dirty="0"/>
                        <a:t>pre-ejection period (PEP)</a:t>
                      </a:r>
                      <a:r>
                        <a:rPr lang="en-US" sz="800" dirty="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both papers as a </a:t>
                      </a:r>
                      <a:r>
                        <a:rPr lang="en-US" sz="800" b="1"/>
                        <a:t>surrogate</a:t>
                      </a:r>
                      <a:r>
                        <a:rPr lang="en-US" sz="800"/>
                        <a:t> of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554595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PEP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Pre-Ejection Period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the ECG R-wave and the actual mechanical ejection of blood from the heart.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Present in PAT, but </a:t>
                      </a:r>
                      <a:r>
                        <a:rPr lang="en-US" sz="800" b="1"/>
                        <a:t>not</a:t>
                      </a:r>
                      <a:r>
                        <a:rPr lang="en-US" sz="800"/>
                        <a:t> in PTT (BCG avoids this).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21848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ECG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Electrocardiography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Electrical recording of heart activity, especially used to detect the R-wave for timing.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Contact reference for PAT in Block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376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Force exerted by circulating blood on arterial walls.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Physiological parameter correlated </a:t>
                      </a:r>
                      <a:r>
                        <a:rPr lang="en-US" sz="800" b="1"/>
                        <a:t>inversely</a:t>
                      </a:r>
                      <a:r>
                        <a:rPr lang="en-US" sz="800"/>
                        <a:t> with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3497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SBP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Systolic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Maximum arterial pressure during heart contraction.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Strongly correlated with PTT (R ≈ −0.6).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31409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DBP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Diastolic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Minimum arterial pressure during heart relaxation.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Weak correlation with PTT (R ≈ −0.2).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02393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ROI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Region of Interest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Specific area in an image or video used for signal extraction (e.g., cheek or forehead).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 iPPG, face ROI used for green-channel brightness analysis.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235589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FIR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Finite Impulse Response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Type of digital filter used for signal smoothing and noise reduction.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Applied to iPPG signals before peak detection in Yoshioka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63924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cPTT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Conventional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PTT derived from </a:t>
                      </a:r>
                      <a:r>
                        <a:rPr lang="en-US" sz="800" b="1"/>
                        <a:t>ECG–PPG</a:t>
                      </a:r>
                      <a:r>
                        <a:rPr lang="en-US" sz="800"/>
                        <a:t> or </a:t>
                      </a:r>
                      <a:r>
                        <a:rPr lang="en-US" sz="800" b="1"/>
                        <a:t>PPG–PPG</a:t>
                      </a:r>
                      <a:r>
                        <a:rPr lang="en-US" sz="800"/>
                        <a:t> pairs using contact sensors.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Defined in Block et al. (2020) as traditional, contact-based methods.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11810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dPTT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Differential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Time difference between two distal PPGs (e.g., ear–toe).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Represents the </a:t>
                      </a:r>
                      <a:r>
                        <a:rPr lang="en-US" sz="800" b="1" dirty="0"/>
                        <a:t>difference of two PTTs</a:t>
                      </a:r>
                      <a:r>
                        <a:rPr lang="en-US" sz="800" dirty="0"/>
                        <a:t>, not a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564356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PATfoot / PPG foot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—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</a:t>
                      </a:r>
                      <a:r>
                        <a:rPr lang="en-US" sz="800" b="1"/>
                        <a:t>waveform onset</a:t>
                      </a:r>
                      <a:r>
                        <a:rPr lang="en-US" sz="800"/>
                        <a:t> (foot) used as a reliable timing marker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Identified in Block et al. (2020) as more consistent than the peak.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7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49AB2B-E60C-BD24-DB38-9FF4E8E08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68" y="3892427"/>
            <a:ext cx="7325483" cy="362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86997" y="7158696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FEA2-B8CB-BCCC-EAF9-C70C88AA41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9" y="948007"/>
            <a:ext cx="7043394" cy="2959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521FA-05B2-E2F4-9B50-4EEEDA932A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9CBEF-BAD7-47ED-F32A-A8FDD7D17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437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3CE3F-8865-AFC0-5B32-32ED65D4B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60" y="4542056"/>
            <a:ext cx="7229631" cy="26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15FE-A803-F729-E498-DB211826C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2439"/>
            <a:ext cx="6664800" cy="311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6CAF4-06B8-CE53-EF48-586EDB47E2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8" y="1739035"/>
            <a:ext cx="3716064" cy="1393524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9E3A6-EAF3-31B5-85FF-862C96A74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3147350" cy="144016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88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209376-561C-62AD-C6E0-9602361FE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4314733"/>
            <a:ext cx="7597299" cy="279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5AA5D-3333-7E6D-48EB-64A6E56E7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5238"/>
            <a:ext cx="7597298" cy="2793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F567CF-D3CA-AB41-735A-7150779B7E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68" y="1908423"/>
            <a:ext cx="3264363" cy="1224136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EFA35C-9C09-1F19-F167-5100056397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4860751"/>
            <a:ext cx="2807544" cy="1284672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37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86997" y="7158696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(only face)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76568-6DB2-EA1A-CC9B-B4CDF5DA1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6138788" cy="2579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50EC2-D63C-A1E3-CF3D-8C96EA6B7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6" y="3420591"/>
            <a:ext cx="5399980" cy="1985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03720-F364-93E6-EA84-43B17B380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14" y="5619464"/>
            <a:ext cx="4918635" cy="1808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D581FC-011A-2FCA-B96F-69981AC5FF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1" y="5508823"/>
            <a:ext cx="4918635" cy="1808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B8C49A-F7EA-35AD-CD38-01430E3E90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11" y="1086280"/>
            <a:ext cx="3747189" cy="1405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1D51AA-080C-6342-6E20-29AA2B2E9B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4" y="2487025"/>
            <a:ext cx="1873595" cy="14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5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877D-8B94-54BC-8C25-04212B36F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" y="979658"/>
            <a:ext cx="7524941" cy="3184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1E2A6-4C90-BDA9-1662-B55BBCD1F2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52" y="4342586"/>
            <a:ext cx="7578948" cy="3184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B39AB-8226-7548-FF87-E241E6967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546CB-7BBF-0773-7192-03F4F0B6EA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625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1B2A1-0A99-FDCB-9C82-9D1BAC16A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12" y="4597959"/>
            <a:ext cx="7838254" cy="288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F2141-53C7-B510-A7CD-BD04D89CB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" y="965237"/>
            <a:ext cx="7113105" cy="3319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1597B-C014-516D-8823-726B1D7327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5" y="2017096"/>
            <a:ext cx="3330476" cy="12489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CA909-AB56-8A72-19B1-E339612D51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059447"/>
            <a:ext cx="2808813" cy="12414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8332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F1921E-D9CF-ED65-A2FB-1618D309B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2" y="4341873"/>
            <a:ext cx="8441316" cy="31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(toolbox vs zoomed)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2E94C-CEEC-FDE9-6DF9-917C5B57F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5238"/>
            <a:ext cx="8441316" cy="310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6887D-749E-969B-CF7F-C1BD19CC9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37" y="2268463"/>
            <a:ext cx="2660164" cy="9975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D594EF-F696-89FA-7B18-7995026939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5292799"/>
            <a:ext cx="1864672" cy="824164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</p:spTree>
    <p:extLst>
      <p:ext uri="{BB962C8B-B14F-4D97-AF65-F5344CB8AC3E}">
        <p14:creationId xmlns:p14="http://schemas.microsoft.com/office/powerpoint/2010/main" val="275178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23352</TotalTime>
  <Words>794</Words>
  <Application>Microsoft Office PowerPoint</Application>
  <PresentationFormat>Custom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Caladea</vt:lpstr>
      <vt:lpstr>HY견고딕</vt:lpstr>
      <vt:lpstr>HY중고딕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344</cp:revision>
  <cp:lastPrinted>2012-01-03T07:03:32Z</cp:lastPrinted>
  <dcterms:created xsi:type="dcterms:W3CDTF">2011-12-29T06:45:05Z</dcterms:created>
  <dcterms:modified xsi:type="dcterms:W3CDTF">2025-11-29T15:47:22Z</dcterms:modified>
</cp:coreProperties>
</file>